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7"/>
  </p:notesMasterIdLst>
  <p:sldIdLst>
    <p:sldId id="258" r:id="rId2"/>
    <p:sldId id="260" r:id="rId3"/>
    <p:sldId id="268" r:id="rId4"/>
    <p:sldId id="263" r:id="rId5"/>
    <p:sldId id="267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46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8F08D-93FE-784C-9090-056E630648AF}" type="datetimeFigureOut">
              <a:rPr lang="en-US" smtClean="0"/>
              <a:t>9/11/15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93D6D-50F9-1843-B736-D8B81B8C6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0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08DF38C-8043-434B-8B1E-5BA6FC77F0A4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0EE5EEF-C0BF-6A4F-8D5B-8146C7B2E4E4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DA6434-AD1E-5C43-AF1D-C1765A087821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82F4541-9295-5C40-8F24-D37C984ABA95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000CF46-8653-3F4A-8009-AF219FE123F4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161371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B0BE525-4E67-F148-8903-F76EBADAA576}" type="datetimeFigureOut">
              <a:rPr lang="en-US" smtClean="0"/>
              <a:t>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AF12062-8078-4744-A234-4B237CC58C5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3548"/>
            <a:ext cx="7848600" cy="1445419"/>
          </a:xfrm>
        </p:spPr>
        <p:txBody>
          <a:bodyPr>
            <a:normAutofit/>
          </a:bodyPr>
          <a:lstStyle/>
          <a:p>
            <a:pPr algn="ctr"/>
            <a:r>
              <a:rPr lang="en-US" sz="3200" cap="none" dirty="0" smtClean="0"/>
              <a:t>A Silicone Hydrogel Contact Lens </a:t>
            </a: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After </a:t>
            </a:r>
            <a:r>
              <a:rPr lang="en-US" sz="3200" cap="none" dirty="0" smtClean="0"/>
              <a:t>7 Years Of Continuous Wear</a:t>
            </a:r>
            <a:endParaRPr lang="en-US" sz="3200" cap="none" dirty="0">
              <a:latin typeface="Times New Roman"/>
              <a:cs typeface="Times New Roman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9667" y="1772156"/>
            <a:ext cx="8564612" cy="713440"/>
          </a:xfrm>
        </p:spPr>
        <p:txBody>
          <a:bodyPr>
            <a:normAutofit fontScale="25000" lnSpcReduction="20000"/>
          </a:bodyPr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6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Nilufer </a:t>
            </a:r>
            <a:r>
              <a:rPr lang="en-US" sz="6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Yesilirmak</a:t>
            </a:r>
            <a:r>
              <a:rPr lang="en-US" sz="6400" baseline="30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1,2</a:t>
            </a:r>
            <a:r>
              <a:rPr lang="en-US" sz="6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</a:t>
            </a:r>
            <a:r>
              <a:rPr lang="en-US" sz="6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MD, </a:t>
            </a:r>
            <a:r>
              <a:rPr lang="en-US" sz="64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Dilek</a:t>
            </a:r>
            <a:r>
              <a:rPr lang="en-US" sz="6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D. </a:t>
            </a:r>
            <a:r>
              <a:rPr lang="en-US" sz="6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Altinors</a:t>
            </a:r>
            <a:r>
              <a:rPr lang="en-US" sz="6400" baseline="30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6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6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MD</a:t>
            </a:r>
            <a:endParaRPr lang="en-US" sz="6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endParaRPr lang="en-US" sz="35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endParaRPr lang="en-US" sz="48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US" sz="4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1-Bascom 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Palmer Eye Institute, </a:t>
            </a:r>
            <a:r>
              <a:rPr lang="en-US" sz="4800" dirty="0">
                <a:solidFill>
                  <a:srgbClr val="000000"/>
                </a:solidFill>
                <a:latin typeface="Times New Roman"/>
                <a:cs typeface="Times New Roman"/>
              </a:rPr>
              <a:t>University of Miami Miller School of 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Medicine, Florida/USA</a:t>
            </a:r>
            <a:endParaRPr lang="en-US" sz="48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US" sz="4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2-Baskent 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University Hospital, Department of Ophthalmology Ankara/Turkey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endParaRPr lang="en-US" sz="48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US" sz="4800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86" y="2799164"/>
            <a:ext cx="3107215" cy="23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7917" y="519444"/>
            <a:ext cx="7998883" cy="742950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Times New Roman" charset="0"/>
                <a:cs typeface="MS Pゴシック" charset="0"/>
              </a:rPr>
              <a:t>Purpose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20090"/>
            <a:ext cx="8229600" cy="3657600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>
              <a:latin typeface="Times New Roman" charset="0"/>
              <a:cs typeface="MS Pゴシック" charset="0"/>
            </a:endParaRPr>
          </a:p>
          <a:p>
            <a:pPr algn="just"/>
            <a:r>
              <a:rPr lang="en-US" sz="2400" dirty="0" smtClean="0">
                <a:latin typeface="Times New Roman" charset="0"/>
                <a:cs typeface="MS Pゴシック" charset="0"/>
              </a:rPr>
              <a:t>To </a:t>
            </a:r>
            <a:r>
              <a:rPr lang="en-US" dirty="0">
                <a:latin typeface="Times New Roman" charset="0"/>
                <a:cs typeface="MS Pゴシック" charset="0"/>
              </a:rPr>
              <a:t>report an unusual case with a continuous </a:t>
            </a:r>
            <a:r>
              <a:rPr lang="en-US" dirty="0" smtClean="0">
                <a:latin typeface="Times New Roman" charset="0"/>
                <a:cs typeface="MS Pゴシック" charset="0"/>
              </a:rPr>
              <a:t>7 years wear of  </a:t>
            </a:r>
            <a:r>
              <a:rPr lang="en-US" dirty="0">
                <a:latin typeface="Times New Roman" charset="0"/>
                <a:cs typeface="MS Pゴシック" charset="0"/>
              </a:rPr>
              <a:t>bandage silicone hydrogel </a:t>
            </a:r>
            <a:r>
              <a:rPr lang="en-US" dirty="0" smtClean="0">
                <a:latin typeface="Times New Roman" charset="0"/>
                <a:cs typeface="MS Pゴシック" charset="0"/>
              </a:rPr>
              <a:t>contact lens over cyanoacrylate glue </a:t>
            </a:r>
            <a:r>
              <a:rPr lang="en-US" dirty="0">
                <a:latin typeface="Times New Roman" charset="0"/>
                <a:cs typeface="MS Pゴシック" charset="0"/>
              </a:rPr>
              <a:t>application for corneal </a:t>
            </a:r>
            <a:r>
              <a:rPr lang="en-US" dirty="0" smtClean="0">
                <a:latin typeface="Times New Roman" charset="0"/>
                <a:cs typeface="MS Pゴシック" charset="0"/>
              </a:rPr>
              <a:t>perforation.</a:t>
            </a:r>
            <a:endParaRPr lang="en-US" dirty="0">
              <a:latin typeface="Times New Roman" charset="0"/>
              <a:cs typeface="MS P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0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149742"/>
            <a:ext cx="7950200" cy="971550"/>
          </a:xfrm>
        </p:spPr>
        <p:txBody>
          <a:bodyPr/>
          <a:lstStyle/>
          <a:p>
            <a:pPr algn="ctr" eaLnBrk="1" hangingPunct="1"/>
            <a:r>
              <a:rPr lang="en-US" dirty="0" smtClean="0">
                <a:latin typeface="Times New Roman" charset="0"/>
                <a:cs typeface="MS Pゴシック" charset="0"/>
              </a:rPr>
              <a:t>Case Report</a:t>
            </a:r>
            <a:endParaRPr lang="en-US" dirty="0">
              <a:latin typeface="Times New Roman" charset="0"/>
              <a:cs typeface="MS Pゴシック" charset="0"/>
            </a:endParaRPr>
          </a:p>
        </p:txBody>
      </p:sp>
      <p:sp>
        <p:nvSpPr>
          <p:cNvPr id="6147" name="Content Placeholder 1"/>
          <p:cNvSpPr>
            <a:spLocks noGrp="1"/>
          </p:cNvSpPr>
          <p:nvPr>
            <p:ph idx="1"/>
          </p:nvPr>
        </p:nvSpPr>
        <p:spPr>
          <a:xfrm>
            <a:off x="119405" y="944307"/>
            <a:ext cx="4732591" cy="434029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sz="2000" dirty="0"/>
              <a:t>A 67-year-old </a:t>
            </a:r>
            <a:r>
              <a:rPr lang="en-US" sz="2000" dirty="0" smtClean="0"/>
              <a:t>woman with </a:t>
            </a:r>
            <a:r>
              <a:rPr lang="en-US" sz="2000" dirty="0"/>
              <a:t>acute symptoms of tearing</a:t>
            </a:r>
            <a:r>
              <a:rPr lang="en-US" sz="2000" dirty="0" smtClean="0"/>
              <a:t>, pain </a:t>
            </a:r>
            <a:r>
              <a:rPr lang="en-US" sz="2000" dirty="0"/>
              <a:t>and visual loss in her left eye </a:t>
            </a:r>
            <a:endParaRPr lang="en-US" sz="2000" dirty="0" smtClean="0"/>
          </a:p>
          <a:p>
            <a:pPr algn="just"/>
            <a:r>
              <a:rPr lang="en-US" sz="2000" dirty="0"/>
              <a:t>H</a:t>
            </a:r>
            <a:r>
              <a:rPr lang="en-US" sz="2000" dirty="0" smtClean="0"/>
              <a:t>istory </a:t>
            </a:r>
            <a:r>
              <a:rPr lang="en-US" sz="2000" dirty="0"/>
              <a:t>of ocular trauma in the left </a:t>
            </a:r>
            <a:r>
              <a:rPr lang="en-US" sz="2000" dirty="0" smtClean="0"/>
              <a:t>eye, 20 </a:t>
            </a:r>
            <a:r>
              <a:rPr lang="en-US" sz="2000" dirty="0"/>
              <a:t>years ago</a:t>
            </a:r>
            <a:r>
              <a:rPr lang="en-US" sz="2000" dirty="0" smtClean="0"/>
              <a:t>.</a:t>
            </a:r>
          </a:p>
          <a:p>
            <a:pPr algn="just"/>
            <a:endParaRPr lang="en-US" sz="1100" dirty="0" smtClean="0"/>
          </a:p>
          <a:p>
            <a:pPr algn="just"/>
            <a:r>
              <a:rPr lang="en-US" sz="2000" dirty="0" smtClean="0"/>
              <a:t>Evaluation (left eye):</a:t>
            </a:r>
            <a:endParaRPr lang="en-US" sz="2000" dirty="0"/>
          </a:p>
          <a:p>
            <a:pPr lvl="1"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BCVA: light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perception</a:t>
            </a:r>
          </a:p>
          <a:p>
            <a:pPr lvl="1"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Corneal edema and an average 3 mm central corneal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perforation</a:t>
            </a:r>
          </a:p>
          <a:p>
            <a:pPr lvl="1" algn="just"/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Flat anterior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chamber and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Seidel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endParaRPr lang="en-US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lvl="1" algn="just"/>
            <a:endParaRPr lang="en-US" sz="1100" dirty="0" smtClean="0"/>
          </a:p>
          <a:p>
            <a:pPr marL="182880" lvl="1" algn="just"/>
            <a:r>
              <a:rPr lang="en-US" dirty="0" smtClean="0"/>
              <a:t>Treatment</a:t>
            </a:r>
            <a:r>
              <a:rPr lang="en-US" dirty="0"/>
              <a:t>:</a:t>
            </a:r>
          </a:p>
          <a:p>
            <a:pPr lvl="1"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yanoacrylate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 and a bandage silicone hydrogel contact lens were applied at the site of perforation</a:t>
            </a:r>
          </a:p>
          <a:p>
            <a:pPr lvl="1"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Topical moxifloxacin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% 0.5 drops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2qh,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mg/g ciprofloxacin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ophthalmic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ointment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cycloplegia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once a day</a:t>
            </a:r>
          </a:p>
          <a:p>
            <a:pPr marL="182880" lvl="1" algn="just"/>
            <a:endParaRPr lang="en-US" sz="1100" dirty="0" smtClean="0"/>
          </a:p>
          <a:p>
            <a:pPr marL="182880" lvl="1" algn="just"/>
            <a:r>
              <a:rPr lang="en-US" dirty="0" smtClean="0"/>
              <a:t>Follow</a:t>
            </a:r>
            <a:r>
              <a:rPr lang="en-US" dirty="0"/>
              <a:t>-</a:t>
            </a:r>
            <a:r>
              <a:rPr lang="en-US" dirty="0" smtClean="0"/>
              <a:t>up: </a:t>
            </a:r>
            <a:endParaRPr lang="en-US" dirty="0"/>
          </a:p>
          <a:p>
            <a:pPr lvl="1"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9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9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day,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9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-6</a:t>
            </a:r>
            <a:r>
              <a:rPr lang="en-US" sz="19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week,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9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-7</a:t>
            </a:r>
            <a:r>
              <a:rPr lang="en-US" sz="19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</a:p>
          <a:p>
            <a:pPr lvl="1" algn="just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isual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acuity, anterior chamber depth, inflammatory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glue adherence were recorded and contact lens was renewed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01" y="1378474"/>
            <a:ext cx="4140978" cy="28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0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35000" y="400050"/>
            <a:ext cx="5639203" cy="74295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charset="0"/>
                <a:cs typeface="MS Pゴシック" charset="0"/>
              </a:rPr>
              <a:t>Results</a:t>
            </a:r>
            <a:endParaRPr lang="en-US" dirty="0">
              <a:latin typeface="Times New Roman" charset="0"/>
              <a:cs typeface="MS P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955" y="1200149"/>
            <a:ext cx="5286397" cy="3640791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Patient was lost to follow-up and somehow at the end of the </a:t>
            </a:r>
            <a:r>
              <a:rPr lang="en-US" sz="1800" dirty="0" smtClean="0"/>
              <a:t>7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year</a:t>
            </a:r>
            <a:r>
              <a:rPr lang="en-US" sz="1800" dirty="0"/>
              <a:t>, she applied with complaining of redness and gritty </a:t>
            </a:r>
            <a:r>
              <a:rPr lang="en-US" sz="1800" dirty="0" smtClean="0"/>
              <a:t>sensation in </a:t>
            </a:r>
            <a:r>
              <a:rPr lang="en-US" sz="1800" dirty="0"/>
              <a:t>the left eye</a:t>
            </a:r>
            <a:r>
              <a:rPr lang="en-US" sz="1800" dirty="0" smtClean="0"/>
              <a:t>.</a:t>
            </a:r>
          </a:p>
          <a:p>
            <a:pPr algn="just"/>
            <a:r>
              <a:rPr lang="en-US" sz="1800" dirty="0" smtClean="0"/>
              <a:t>She mentioned that she continued to use topical antibiotic drops once a day during those 7 years. </a:t>
            </a:r>
            <a:endParaRPr lang="en-US" sz="1800" dirty="0"/>
          </a:p>
          <a:p>
            <a:pPr algn="just"/>
            <a:r>
              <a:rPr lang="en-US" sz="1800" dirty="0" smtClean="0"/>
              <a:t>Examination:</a:t>
            </a:r>
          </a:p>
          <a:p>
            <a:pPr lvl="1" algn="just"/>
            <a:r>
              <a:rPr lang="en-US" sz="1400" dirty="0"/>
              <a:t>A</a:t>
            </a:r>
            <a:r>
              <a:rPr lang="en-US" sz="1400" dirty="0" smtClean="0"/>
              <a:t> </a:t>
            </a:r>
            <a:r>
              <a:rPr lang="en-US" sz="1400" dirty="0"/>
              <a:t>formed anterior </a:t>
            </a:r>
            <a:r>
              <a:rPr lang="en-US" sz="1400" dirty="0" smtClean="0"/>
              <a:t>chamber, a diffuse</a:t>
            </a:r>
            <a:r>
              <a:rPr lang="en-US" sz="1400" dirty="0"/>
              <a:t> </a:t>
            </a:r>
            <a:r>
              <a:rPr lang="en-US" sz="1400" dirty="0" smtClean="0"/>
              <a:t>corneal </a:t>
            </a:r>
            <a:r>
              <a:rPr lang="en-US" sz="1400" dirty="0"/>
              <a:t>vascularization </a:t>
            </a:r>
            <a:r>
              <a:rPr lang="en-US" sz="1400" dirty="0" smtClean="0"/>
              <a:t>and a </a:t>
            </a:r>
            <a:r>
              <a:rPr lang="en-US" sz="1400" dirty="0" err="1" smtClean="0"/>
              <a:t>pannus</a:t>
            </a:r>
            <a:r>
              <a:rPr lang="en-US" sz="1400" dirty="0" smtClean="0"/>
              <a:t> formation </a:t>
            </a:r>
            <a:r>
              <a:rPr lang="en-US" sz="1400" dirty="0" smtClean="0"/>
              <a:t>(Figure A)</a:t>
            </a:r>
          </a:p>
          <a:p>
            <a:pPr lvl="1" algn="just"/>
            <a:r>
              <a:rPr lang="en-US" sz="1400" dirty="0" smtClean="0"/>
              <a:t>No infectious reaction</a:t>
            </a:r>
          </a:p>
          <a:p>
            <a:pPr algn="just"/>
            <a:r>
              <a:rPr lang="en-US" sz="1800" dirty="0" smtClean="0"/>
              <a:t>Despite the multiple streaks and deformations, the lens was compact (Figure B).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175" y="282209"/>
            <a:ext cx="2826823" cy="2275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75" y="2560109"/>
            <a:ext cx="2826825" cy="2572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7175" y="2188743"/>
            <a:ext cx="3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17175" y="4763314"/>
            <a:ext cx="33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37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29168" y="415919"/>
            <a:ext cx="7929033" cy="857250"/>
          </a:xfrm>
        </p:spPr>
        <p:txBody>
          <a:bodyPr/>
          <a:lstStyle/>
          <a:p>
            <a:pPr algn="ctr" eaLnBrk="1" hangingPunct="1"/>
            <a:r>
              <a:rPr lang="en-US" dirty="0">
                <a:latin typeface="Times New Roman" charset="0"/>
                <a:cs typeface="MS Pゴシック" charset="0"/>
              </a:rPr>
              <a:t>Conclusions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328083" y="971550"/>
            <a:ext cx="8518761" cy="2971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Char char="§"/>
              <a:defRPr/>
            </a:pPr>
            <a:endParaRPr lang="en-US" sz="2400" dirty="0" smtClean="0">
              <a:latin typeface="Times New Roman"/>
              <a:cs typeface="Times New Roman"/>
            </a:endParaRPr>
          </a:p>
          <a:p>
            <a:pPr algn="just"/>
            <a:r>
              <a:rPr lang="en-US" dirty="0" smtClean="0"/>
              <a:t>This study is the first </a:t>
            </a:r>
            <a:r>
              <a:rPr lang="en-US" dirty="0" smtClean="0"/>
              <a:t>report about </a:t>
            </a:r>
            <a:r>
              <a:rPr lang="en-US" dirty="0"/>
              <a:t>the continuous wear of </a:t>
            </a:r>
            <a:r>
              <a:rPr lang="en-US" dirty="0" smtClean="0"/>
              <a:t>a contact </a:t>
            </a:r>
            <a:r>
              <a:rPr lang="en-US" dirty="0"/>
              <a:t>lens for </a:t>
            </a:r>
            <a:r>
              <a:rPr lang="en-US" dirty="0" smtClean="0"/>
              <a:t>seven </a:t>
            </a:r>
            <a:r>
              <a:rPr lang="en-US" dirty="0"/>
              <a:t>years without being taken </a:t>
            </a:r>
            <a:r>
              <a:rPr lang="en-US" dirty="0" smtClean="0"/>
              <a:t>off.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S</a:t>
            </a:r>
            <a:r>
              <a:rPr lang="en-US" dirty="0" smtClean="0"/>
              <a:t>ilicone </a:t>
            </a:r>
            <a:r>
              <a:rPr lang="en-US" dirty="0"/>
              <a:t>hydrogel contact lenses exhibit good </a:t>
            </a:r>
            <a:r>
              <a:rPr lang="en-US" dirty="0" smtClean="0"/>
              <a:t>long term tolerance (at least seven years) </a:t>
            </a:r>
            <a:r>
              <a:rPr lang="en-US" dirty="0" smtClean="0"/>
              <a:t>when </a:t>
            </a:r>
            <a:r>
              <a:rPr lang="en-US" dirty="0" smtClean="0"/>
              <a:t>utilized </a:t>
            </a:r>
            <a:r>
              <a:rPr lang="en-US" dirty="0"/>
              <a:t>as a continuous wear therapeutic lens with </a:t>
            </a:r>
            <a:r>
              <a:rPr lang="en-US" dirty="0" smtClean="0"/>
              <a:t>topical antibiotics use.</a:t>
            </a:r>
            <a:endParaRPr lang="en-US" dirty="0" smtClean="0"/>
          </a:p>
          <a:p>
            <a:pPr algn="just"/>
            <a:endParaRPr lang="en-US" sz="24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437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1520</TotalTime>
  <Words>359</Words>
  <Application>Microsoft Macintosh PowerPoint</Application>
  <PresentationFormat>On-screen Show (16:9)</PresentationFormat>
  <Paragraphs>44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Clarity</vt:lpstr>
      <vt:lpstr>A Silicone Hydrogel Contact Lens  After 7 Years Of Continuous Wear</vt:lpstr>
      <vt:lpstr>Purpose</vt:lpstr>
      <vt:lpstr>Case Report</vt:lpstr>
      <vt:lpstr>Results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Nilufer Yesilirmak</dc:creator>
  <cp:lastModifiedBy>Nilufer Yesilirmak</cp:lastModifiedBy>
  <cp:revision>30</cp:revision>
  <dcterms:created xsi:type="dcterms:W3CDTF">2014-09-01T00:03:06Z</dcterms:created>
  <dcterms:modified xsi:type="dcterms:W3CDTF">2015-09-11T12:24:15Z</dcterms:modified>
</cp:coreProperties>
</file>